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3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4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23"/>
  </p:notesMasterIdLst>
  <p:handoutMasterIdLst>
    <p:handoutMasterId r:id="rId24"/>
  </p:handoutMasterIdLst>
  <p:sldIdLst>
    <p:sldId id="256" r:id="rId9"/>
    <p:sldId id="257" r:id="rId10"/>
    <p:sldId id="263" r:id="rId11"/>
    <p:sldId id="264" r:id="rId12"/>
    <p:sldId id="265" r:id="rId13"/>
    <p:sldId id="267" r:id="rId14"/>
    <p:sldId id="268" r:id="rId15"/>
    <p:sldId id="269" r:id="rId16"/>
    <p:sldId id="273" r:id="rId17"/>
    <p:sldId id="274" r:id="rId18"/>
    <p:sldId id="275" r:id="rId19"/>
    <p:sldId id="276" r:id="rId20"/>
    <p:sldId id="277" r:id="rId21"/>
    <p:sldId id="317" r:id="rId22"/>
  </p:sldIdLst>
  <p:sldSz cx="12192000" cy="6858000"/>
  <p:notesSz cx="6645275" cy="9775825"/>
  <p:custDataLst>
    <p:tags r:id="rId25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50"/>
    <a:srgbClr val="00CEF9"/>
    <a:srgbClr val="03EAB3"/>
    <a:srgbClr val="00D2FE"/>
    <a:srgbClr val="28CEF6"/>
    <a:srgbClr val="FFD217"/>
    <a:srgbClr val="FF6124"/>
    <a:srgbClr val="EECF40"/>
    <a:srgbClr val="A5FFFF"/>
    <a:srgbClr val="00E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65499" autoAdjust="0"/>
  </p:normalViewPr>
  <p:slideViewPr>
    <p:cSldViewPr snapToGrid="0" snapToObjects="1">
      <p:cViewPr varScale="1">
        <p:scale>
          <a:sx n="51" d="100"/>
          <a:sy n="51" d="100"/>
        </p:scale>
        <p:origin x="2040" y="29"/>
      </p:cViewPr>
      <p:guideLst>
        <p:guide pos="3840"/>
        <p:guide orient="horz" pos="37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33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27/08/2024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27/08/2024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1463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10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B509EB7-6C12-4E21-BEEC-0CCC27628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322C5-1CF3-42B4-96D7-04AE4FF89F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9291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07EE1D-A14D-478F-853C-B98EB3E70E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918B64-9105-4E90-815B-8AC734F02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0924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97715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28BE-DA40-4803-B8FE-167E8D45A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746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5821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72216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03324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3196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9184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44802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F189F0-0DDE-404F-9FD7-21EBA1DC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A3DF19-D33D-4658-9164-10D3FE68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4287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36403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602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7336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7C86B2-491D-4175-B781-C85C7A9602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4383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93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5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0717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D9ABD-8C57-4882-866C-BC056D757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3C862-6C7D-4099-B29A-B18CFC640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3935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8241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91069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0865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13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973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86016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95ECC-57F0-414E-B59C-F055BAC9D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B12B-0209-4F2C-B3BB-EE7164671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6394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9795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85337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67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33" Type="http://schemas.openxmlformats.org/officeDocument/2006/relationships/slideLayout" Target="../slideLayouts/slideLayout100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96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32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5.xml"/><Relationship Id="rId36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31" Type="http://schemas.openxmlformats.org/officeDocument/2006/relationships/slideLayout" Target="../slideLayouts/slideLayout9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94.xml"/><Relationship Id="rId30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4.xml"/><Relationship Id="rId8" Type="http://schemas.openxmlformats.org/officeDocument/2006/relationships/slideLayout" Target="../slideLayouts/slideLayout11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42" r:id="rId2"/>
    <p:sldLayoutId id="2147483806" r:id="rId3"/>
    <p:sldLayoutId id="2147484338" r:id="rId4"/>
    <p:sldLayoutId id="2147483779" r:id="rId5"/>
    <p:sldLayoutId id="2147483789" r:id="rId6"/>
    <p:sldLayoutId id="2147483788" r:id="rId7"/>
    <p:sldLayoutId id="2147483778" r:id="rId8"/>
    <p:sldLayoutId id="2147484218" r:id="rId9"/>
    <p:sldLayoutId id="2147484219" r:id="rId10"/>
    <p:sldLayoutId id="2147483696" r:id="rId11"/>
    <p:sldLayoutId id="2147483790" r:id="rId12"/>
    <p:sldLayoutId id="2147484314" r:id="rId13"/>
    <p:sldLayoutId id="2147483791" r:id="rId14"/>
    <p:sldLayoutId id="2147483802" r:id="rId15"/>
    <p:sldLayoutId id="2147484315" r:id="rId16"/>
    <p:sldLayoutId id="2147484316" r:id="rId17"/>
    <p:sldLayoutId id="2147484322" r:id="rId18"/>
    <p:sldLayoutId id="2147484323" r:id="rId19"/>
    <p:sldLayoutId id="2147484324" r:id="rId20"/>
    <p:sldLayoutId id="2147484317" r:id="rId21"/>
    <p:sldLayoutId id="2147484325" r:id="rId22"/>
    <p:sldLayoutId id="2147484328" r:id="rId23"/>
    <p:sldLayoutId id="2147484318" r:id="rId24"/>
    <p:sldLayoutId id="2147484327" r:id="rId25"/>
    <p:sldLayoutId id="2147484334" r:id="rId26"/>
    <p:sldLayoutId id="2147484335" r:id="rId27"/>
    <p:sldLayoutId id="2147484326" r:id="rId28"/>
    <p:sldLayoutId id="2147484319" r:id="rId29"/>
    <p:sldLayoutId id="2147484336" r:id="rId30"/>
    <p:sldLayoutId id="2147484337" r:id="rId31"/>
    <p:sldLayoutId id="2147484443" r:id="rId32"/>
    <p:sldLayoutId id="2147484455" r:id="rId3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6" r:id="rId1"/>
    <p:sldLayoutId id="2147484444" r:id="rId2"/>
    <p:sldLayoutId id="2147484342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  <p:sldLayoutId id="2147484352" r:id="rId12"/>
    <p:sldLayoutId id="2147484353" r:id="rId13"/>
    <p:sldLayoutId id="2147484354" r:id="rId14"/>
    <p:sldLayoutId id="2147484355" r:id="rId15"/>
    <p:sldLayoutId id="2147484356" r:id="rId16"/>
    <p:sldLayoutId id="2147484357" r:id="rId17"/>
    <p:sldLayoutId id="2147484358" r:id="rId18"/>
    <p:sldLayoutId id="2147484359" r:id="rId19"/>
    <p:sldLayoutId id="2147484360" r:id="rId20"/>
    <p:sldLayoutId id="2147484361" r:id="rId21"/>
    <p:sldLayoutId id="2147484362" r:id="rId22"/>
    <p:sldLayoutId id="2147484363" r:id="rId23"/>
    <p:sldLayoutId id="2147484364" r:id="rId24"/>
    <p:sldLayoutId id="2147484365" r:id="rId25"/>
    <p:sldLayoutId id="2147484366" r:id="rId26"/>
    <p:sldLayoutId id="2147484367" r:id="rId27"/>
    <p:sldLayoutId id="2147484368" r:id="rId28"/>
    <p:sldLayoutId id="2147484369" r:id="rId29"/>
    <p:sldLayoutId id="2147484370" r:id="rId30"/>
    <p:sldLayoutId id="2147484371" r:id="rId31"/>
    <p:sldLayoutId id="2147484378" r:id="rId32"/>
    <p:sldLayoutId id="2147484449" r:id="rId33"/>
    <p:sldLayoutId id="2147484445" r:id="rId3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7" r:id="rId2"/>
    <p:sldLayoutId id="2147484407" r:id="rId3"/>
    <p:sldLayoutId id="2147484408" r:id="rId4"/>
    <p:sldLayoutId id="2147483975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  <p:sldLayoutId id="2147484385" r:id="rId12"/>
    <p:sldLayoutId id="2147484386" r:id="rId13"/>
    <p:sldLayoutId id="2147484387" r:id="rId14"/>
    <p:sldLayoutId id="2147484388" r:id="rId15"/>
    <p:sldLayoutId id="2147484389" r:id="rId16"/>
    <p:sldLayoutId id="2147484390" r:id="rId17"/>
    <p:sldLayoutId id="2147484391" r:id="rId18"/>
    <p:sldLayoutId id="2147484392" r:id="rId19"/>
    <p:sldLayoutId id="2147484393" r:id="rId20"/>
    <p:sldLayoutId id="2147484394" r:id="rId21"/>
    <p:sldLayoutId id="2147484395" r:id="rId22"/>
    <p:sldLayoutId id="2147484396" r:id="rId23"/>
    <p:sldLayoutId id="2147484397" r:id="rId24"/>
    <p:sldLayoutId id="2147484398" r:id="rId25"/>
    <p:sldLayoutId id="2147484399" r:id="rId26"/>
    <p:sldLayoutId id="2147484400" r:id="rId27"/>
    <p:sldLayoutId id="2147484401" r:id="rId28"/>
    <p:sldLayoutId id="2147484402" r:id="rId29"/>
    <p:sldLayoutId id="2147484403" r:id="rId30"/>
    <p:sldLayoutId id="2147484404" r:id="rId31"/>
    <p:sldLayoutId id="2147484405" r:id="rId32"/>
    <p:sldLayoutId id="2147484406" r:id="rId33"/>
    <p:sldLayoutId id="2147484013" r:id="rId34"/>
    <p:sldLayoutId id="2147484409" r:id="rId35"/>
    <p:sldLayoutId id="2147484450" r:id="rId36"/>
    <p:sldLayoutId id="2147484451" r:id="rId37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2" r:id="rId1"/>
    <p:sldLayoutId id="2147484411" r:id="rId2"/>
    <p:sldLayoutId id="2147484063" r:id="rId3"/>
    <p:sldLayoutId id="2147484412" r:id="rId4"/>
    <p:sldLayoutId id="2147484413" r:id="rId5"/>
    <p:sldLayoutId id="2147484414" r:id="rId6"/>
    <p:sldLayoutId id="2147484415" r:id="rId7"/>
    <p:sldLayoutId id="2147484416" r:id="rId8"/>
    <p:sldLayoutId id="2147484417" r:id="rId9"/>
    <p:sldLayoutId id="2147484418" r:id="rId10"/>
    <p:sldLayoutId id="2147484419" r:id="rId11"/>
    <p:sldLayoutId id="2147484420" r:id="rId12"/>
    <p:sldLayoutId id="2147484421" r:id="rId13"/>
    <p:sldLayoutId id="2147484422" r:id="rId14"/>
    <p:sldLayoutId id="2147484423" r:id="rId15"/>
    <p:sldLayoutId id="2147484424" r:id="rId16"/>
    <p:sldLayoutId id="2147484425" r:id="rId17"/>
    <p:sldLayoutId id="2147484426" r:id="rId18"/>
    <p:sldLayoutId id="2147484427" r:id="rId19"/>
    <p:sldLayoutId id="2147484428" r:id="rId20"/>
    <p:sldLayoutId id="2147484429" r:id="rId21"/>
    <p:sldLayoutId id="2147484430" r:id="rId22"/>
    <p:sldLayoutId id="2147484431" r:id="rId23"/>
    <p:sldLayoutId id="2147484432" r:id="rId24"/>
    <p:sldLayoutId id="2147484433" r:id="rId25"/>
    <p:sldLayoutId id="2147484434" r:id="rId26"/>
    <p:sldLayoutId id="2147484435" r:id="rId27"/>
    <p:sldLayoutId id="2147484436" r:id="rId28"/>
    <p:sldLayoutId id="2147484437" r:id="rId29"/>
    <p:sldLayoutId id="2147484438" r:id="rId30"/>
    <p:sldLayoutId id="2147484087" r:id="rId31"/>
    <p:sldLayoutId id="2147484453" r:id="rId32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et.docker.com/" TargetMode="Externa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" TargetMode="Externa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Docker Intro</a:t>
            </a:r>
          </a:p>
        </p:txBody>
      </p:sp>
    </p:spTree>
    <p:extLst>
      <p:ext uri="{BB962C8B-B14F-4D97-AF65-F5344CB8AC3E}">
        <p14:creationId xmlns:p14="http://schemas.microsoft.com/office/powerpoint/2010/main" val="915483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7369686" cy="2431485"/>
          </a:xfrm>
        </p:spPr>
        <p:txBody>
          <a:bodyPr/>
          <a:lstStyle/>
          <a:p>
            <a:r>
              <a:rPr lang="en-GB" dirty="0"/>
              <a:t>Docker Containers</a:t>
            </a:r>
          </a:p>
        </p:txBody>
      </p:sp>
    </p:spTree>
    <p:extLst>
      <p:ext uri="{BB962C8B-B14F-4D97-AF65-F5344CB8AC3E}">
        <p14:creationId xmlns:p14="http://schemas.microsoft.com/office/powerpoint/2010/main" val="226532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98B9C-0185-40ED-B53A-FB3B0E848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D989-3180-4E1E-A3A8-457A7A0FFB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8474" y="551189"/>
            <a:ext cx="6770688" cy="5755622"/>
          </a:xfrm>
        </p:spPr>
        <p:txBody>
          <a:bodyPr anchor="ctr"/>
          <a:lstStyle/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400" dirty="0"/>
              <a:t>Containers are what our images run in  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They run in the </a:t>
            </a:r>
            <a:r>
              <a:rPr lang="en-GB" sz="2400" b="1" dirty="0"/>
              <a:t>same way across any device with Docker</a:t>
            </a:r>
            <a:r>
              <a:rPr lang="en-GB" sz="2400" dirty="0"/>
              <a:t>.</a:t>
            </a: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400" dirty="0"/>
              <a:t>Containers have the following info: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GB" sz="2400" dirty="0"/>
              <a:t>- Container ID</a:t>
            </a:r>
            <a:br>
              <a:rPr lang="en-GB" sz="2400" dirty="0"/>
            </a:br>
            <a:r>
              <a:rPr lang="en-GB" sz="2400" dirty="0"/>
              <a:t>- Image</a:t>
            </a:r>
            <a:br>
              <a:rPr lang="en-GB" sz="2400" dirty="0"/>
            </a:br>
            <a:r>
              <a:rPr lang="en-GB" sz="2400" dirty="0"/>
              <a:t>- Command</a:t>
            </a:r>
            <a:br>
              <a:rPr lang="en-GB" sz="2400" dirty="0"/>
            </a:br>
            <a:r>
              <a:rPr lang="en-GB" sz="2400" dirty="0"/>
              <a:t>- Created</a:t>
            </a:r>
            <a:br>
              <a:rPr lang="en-GB" sz="2400" dirty="0"/>
            </a:br>
            <a:r>
              <a:rPr lang="en-GB" sz="2400" dirty="0"/>
              <a:t>- Status </a:t>
            </a:r>
            <a:br>
              <a:rPr lang="en-GB" sz="2400" dirty="0"/>
            </a:br>
            <a:r>
              <a:rPr lang="en-GB" sz="2400" dirty="0"/>
              <a:t>- Ports</a:t>
            </a:r>
            <a:br>
              <a:rPr lang="en-GB" sz="2400" dirty="0"/>
            </a:br>
            <a:r>
              <a:rPr lang="en-GB" sz="2400" dirty="0"/>
              <a:t>- Names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85C47-3BA5-4FA2-B72E-325CE4C7B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0799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605940-244F-CA29-555E-F92A6CA29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12111" y="378746"/>
            <a:ext cx="7555371" cy="520263"/>
          </a:xfrm>
        </p:spPr>
        <p:txBody>
          <a:bodyPr/>
          <a:lstStyle/>
          <a:p>
            <a:r>
              <a:rPr lang="en-GB" dirty="0"/>
              <a:t>Containers in CI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26B04-6573-D20A-C2C1-17E43E630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914D0BE-2C8E-E055-2E60-0E516D32822C}"/>
              </a:ext>
            </a:extLst>
          </p:cNvPr>
          <p:cNvGrpSpPr/>
          <p:nvPr/>
        </p:nvGrpSpPr>
        <p:grpSpPr>
          <a:xfrm>
            <a:off x="283741" y="1445264"/>
            <a:ext cx="8247089" cy="4861021"/>
            <a:chOff x="283741" y="1594062"/>
            <a:chExt cx="8483741" cy="50005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69EC65-8877-9699-0B02-0D46FFF932DD}"/>
                </a:ext>
              </a:extLst>
            </p:cNvPr>
            <p:cNvSpPr/>
            <p:nvPr/>
          </p:nvSpPr>
          <p:spPr>
            <a:xfrm>
              <a:off x="283741" y="4097998"/>
              <a:ext cx="1857570" cy="1337996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Version Control System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ABEE1A8-B300-FA1D-9D85-9C31B42B63FB}"/>
                </a:ext>
              </a:extLst>
            </p:cNvPr>
            <p:cNvSpPr/>
            <p:nvPr/>
          </p:nvSpPr>
          <p:spPr>
            <a:xfrm>
              <a:off x="2437243" y="2808355"/>
              <a:ext cx="2169459" cy="6206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CI Server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6F264C-933F-E1C8-A9F3-DAD82A7798B9}"/>
                </a:ext>
              </a:extLst>
            </p:cNvPr>
            <p:cNvSpPr/>
            <p:nvPr/>
          </p:nvSpPr>
          <p:spPr>
            <a:xfrm>
              <a:off x="5479551" y="4249477"/>
              <a:ext cx="3287931" cy="23450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Unit Test Environment </a:t>
              </a:r>
              <a:endParaRPr lang="en-GB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Flowchart: Card 15">
              <a:extLst>
                <a:ext uri="{FF2B5EF4-FFF2-40B4-BE49-F238E27FC236}">
                  <a16:creationId xmlns:a16="http://schemas.microsoft.com/office/drawing/2014/main" id="{D165F231-69C2-7820-1223-60E396166853}"/>
                </a:ext>
              </a:extLst>
            </p:cNvPr>
            <p:cNvSpPr/>
            <p:nvPr/>
          </p:nvSpPr>
          <p:spPr>
            <a:xfrm>
              <a:off x="758429" y="2545995"/>
              <a:ext cx="908194" cy="1160929"/>
            </a:xfrm>
            <a:prstGeom prst="flowChartPunchedCard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Code base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18B8C55-0E0B-91B0-08E7-EF2B3D76695C}"/>
                </a:ext>
              </a:extLst>
            </p:cNvPr>
            <p:cNvCxnSpPr>
              <a:cxnSpLocks/>
              <a:stCxn id="12" idx="0"/>
              <a:endCxn id="16" idx="2"/>
            </p:cNvCxnSpPr>
            <p:nvPr/>
          </p:nvCxnSpPr>
          <p:spPr>
            <a:xfrm flipV="1">
              <a:off x="1212526" y="3706924"/>
              <a:ext cx="0" cy="3910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3BF1757-E343-8A8B-B482-1947511692A7}"/>
                </a:ext>
              </a:extLst>
            </p:cNvPr>
            <p:cNvCxnSpPr>
              <a:stCxn id="16" idx="3"/>
              <a:endCxn id="13" idx="1"/>
            </p:cNvCxnSpPr>
            <p:nvPr/>
          </p:nvCxnSpPr>
          <p:spPr>
            <a:xfrm flipV="1">
              <a:off x="1666623" y="3118678"/>
              <a:ext cx="770620" cy="778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613E1E-37CA-0A52-C091-6159DE5CF460}"/>
                </a:ext>
              </a:extLst>
            </p:cNvPr>
            <p:cNvSpPr/>
            <p:nvPr/>
          </p:nvSpPr>
          <p:spPr>
            <a:xfrm>
              <a:off x="2437243" y="4394956"/>
              <a:ext cx="2169459" cy="62064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>
                  <a:solidFill>
                    <a:schemeClr val="bg1"/>
                  </a:solidFill>
                </a:rPr>
                <a:t>Docker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DA9911D-4175-349D-FCED-FB8BEC22B0F2}"/>
                </a:ext>
              </a:extLst>
            </p:cNvPr>
            <p:cNvCxnSpPr>
              <a:stCxn id="13" idx="2"/>
              <a:endCxn id="23" idx="0"/>
            </p:cNvCxnSpPr>
            <p:nvPr/>
          </p:nvCxnSpPr>
          <p:spPr>
            <a:xfrm>
              <a:off x="3521973" y="3429000"/>
              <a:ext cx="0" cy="96595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7646BC1-738E-CAF4-6095-366E23D7EB8F}"/>
                </a:ext>
              </a:extLst>
            </p:cNvPr>
            <p:cNvCxnSpPr>
              <a:cxnSpLocks/>
              <a:stCxn id="23" idx="3"/>
              <a:endCxn id="14" idx="1"/>
            </p:cNvCxnSpPr>
            <p:nvPr/>
          </p:nvCxnSpPr>
          <p:spPr>
            <a:xfrm>
              <a:off x="4606702" y="4705279"/>
              <a:ext cx="872849" cy="71674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7F0CF1-B363-E105-FACE-5435BB8264FF}"/>
                </a:ext>
              </a:extLst>
            </p:cNvPr>
            <p:cNvSpPr/>
            <p:nvPr/>
          </p:nvSpPr>
          <p:spPr>
            <a:xfrm>
              <a:off x="5479551" y="1594062"/>
              <a:ext cx="3287931" cy="2345094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sz="2400" b="1" dirty="0">
                  <a:solidFill>
                    <a:schemeClr val="tx1"/>
                  </a:solidFill>
                </a:rPr>
                <a:t>Integration Test Environment </a:t>
              </a:r>
              <a:endParaRPr lang="en-GB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E788BF-479D-E83C-01E3-A5EC9C1103E6}"/>
                </a:ext>
              </a:extLst>
            </p:cNvPr>
            <p:cNvSpPr/>
            <p:nvPr/>
          </p:nvSpPr>
          <p:spPr>
            <a:xfrm>
              <a:off x="5517305" y="2592850"/>
              <a:ext cx="1272815" cy="1041872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CoolApp:1.2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D0A7429-966D-0A12-FAE7-1FC2793BBE05}"/>
                </a:ext>
              </a:extLst>
            </p:cNvPr>
            <p:cNvSpPr/>
            <p:nvPr/>
          </p:nvSpPr>
          <p:spPr>
            <a:xfrm>
              <a:off x="6828515" y="2592850"/>
              <a:ext cx="1888250" cy="104974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Credentials</a:t>
              </a:r>
              <a:r>
                <a:rPr lang="en-GB" b="1" dirty="0">
                  <a:solidFill>
                    <a:schemeClr val="bg1"/>
                  </a:solidFill>
                </a:rPr>
                <a:t> + environment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7C3398F-A634-A9CA-EBA7-51611046ABAA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 flipV="1">
              <a:off x="4606702" y="2874487"/>
              <a:ext cx="859886" cy="183079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559F2C09-C1D1-1C79-D9AA-F10ADFF6C88C}"/>
              </a:ext>
            </a:extLst>
          </p:cNvPr>
          <p:cNvSpPr txBox="1">
            <a:spLocks/>
          </p:cNvSpPr>
          <p:nvPr/>
        </p:nvSpPr>
        <p:spPr>
          <a:xfrm>
            <a:off x="8686113" y="899009"/>
            <a:ext cx="3222146" cy="5399002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000" dirty="0"/>
              <a:t>Containers allow you to simultaneously run your codebase in a repeatable environment. </a:t>
            </a: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000" dirty="0"/>
              <a:t>Containers run the same in any machine, Can replicate part of the production environment.</a:t>
            </a:r>
          </a:p>
          <a:p>
            <a:pPr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GB" sz="2000" dirty="0"/>
              <a:t>Saves time and human error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95957-00AB-815F-A9FD-13F634D06428}"/>
              </a:ext>
            </a:extLst>
          </p:cNvPr>
          <p:cNvSpPr/>
          <p:nvPr/>
        </p:nvSpPr>
        <p:spPr>
          <a:xfrm>
            <a:off x="5387269" y="4985220"/>
            <a:ext cx="1237310" cy="1012809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CoolApp:1.2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5BEDE6-4E15-073C-2279-629D41C54BC9}"/>
              </a:ext>
            </a:extLst>
          </p:cNvPr>
          <p:cNvSpPr/>
          <p:nvPr/>
        </p:nvSpPr>
        <p:spPr>
          <a:xfrm>
            <a:off x="6661903" y="4985220"/>
            <a:ext cx="1835578" cy="10204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Credentials</a:t>
            </a:r>
            <a:r>
              <a:rPr lang="en-GB" b="1" dirty="0">
                <a:solidFill>
                  <a:schemeClr val="bg1"/>
                </a:solidFill>
              </a:rPr>
              <a:t> + environment</a:t>
            </a:r>
          </a:p>
        </p:txBody>
      </p:sp>
    </p:spTree>
    <p:extLst>
      <p:ext uri="{BB962C8B-B14F-4D97-AF65-F5344CB8AC3E}">
        <p14:creationId xmlns:p14="http://schemas.microsoft.com/office/powerpoint/2010/main" val="2418566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CEB23-7E48-3569-C1D8-B40FDD4479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 few container commands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849777-418D-ED76-7976-8178AEC779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24375" y="472409"/>
            <a:ext cx="7224453" cy="2234301"/>
          </a:xfrm>
        </p:spPr>
        <p:txBody>
          <a:bodyPr/>
          <a:lstStyle/>
          <a:p>
            <a:r>
              <a:rPr lang="en-GB" dirty="0"/>
              <a:t>When running our application inside a container, its important to be able to interact with them individually and collectively. </a:t>
            </a:r>
          </a:p>
          <a:p>
            <a:endParaRPr lang="en-GB" dirty="0"/>
          </a:p>
          <a:p>
            <a:r>
              <a:rPr lang="en-GB" dirty="0"/>
              <a:t>There are limited commands to running and managing a number of containers. Container orchestration tools such as Kubernetes make this job easier.</a:t>
            </a:r>
          </a:p>
        </p:txBody>
      </p:sp>
      <p:graphicFrame>
        <p:nvGraphicFramePr>
          <p:cNvPr id="28" name="Table 28">
            <a:extLst>
              <a:ext uri="{FF2B5EF4-FFF2-40B4-BE49-F238E27FC236}">
                <a16:creationId xmlns:a16="http://schemas.microsoft.com/office/drawing/2014/main" id="{DA1A901B-9608-E974-8AB4-916A496A5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68370"/>
              </p:ext>
            </p:extLst>
          </p:nvPr>
        </p:nvGraphicFramePr>
        <p:xfrm>
          <a:off x="4455160" y="2877373"/>
          <a:ext cx="7441184" cy="3505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70152">
                  <a:extLst>
                    <a:ext uri="{9D8B030D-6E8A-4147-A177-3AD203B41FA5}">
                      <a16:colId xmlns:a16="http://schemas.microsoft.com/office/drawing/2014/main" val="3161951862"/>
                    </a:ext>
                  </a:extLst>
                </a:gridCol>
                <a:gridCol w="5971032">
                  <a:extLst>
                    <a:ext uri="{9D8B030D-6E8A-4147-A177-3AD203B41FA5}">
                      <a16:colId xmlns:a16="http://schemas.microsoft.com/office/drawing/2014/main" val="2594391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006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/>
                        <a:t>ps</a:t>
                      </a:r>
                      <a:r>
                        <a:rPr lang="en-GB" dirty="0"/>
                        <a:t> </a:t>
                      </a:r>
                      <a:br>
                        <a:rPr lang="en-GB" dirty="0"/>
                      </a:br>
                      <a:r>
                        <a:rPr lang="en-GB" dirty="0" err="1"/>
                        <a:t>ps</a:t>
                      </a:r>
                      <a:r>
                        <a:rPr lang="en-GB" dirty="0"/>
                        <a:t> 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Lists all running containers </a:t>
                      </a:r>
                      <a:br>
                        <a:rPr lang="en-GB" dirty="0"/>
                      </a:br>
                      <a:r>
                        <a:rPr lang="en-GB" dirty="0"/>
                        <a:t>-a shows all containers, running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499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Returns logs of the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14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exec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Connect to an individual terminal via a shell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26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Starts a stopped containers </a:t>
                      </a:r>
                      <a:br>
                        <a:rPr lang="en-GB" dirty="0"/>
                      </a:br>
                      <a:r>
                        <a:rPr lang="en-GB" dirty="0"/>
                        <a:t>(</a:t>
                      </a:r>
                      <a:r>
                        <a:rPr lang="en-GB" b="1" dirty="0"/>
                        <a:t>Run </a:t>
                      </a:r>
                      <a:r>
                        <a:rPr lang="en-GB" dirty="0"/>
                        <a:t>creates and starts container)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174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Stops a running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893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rm (-f)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Deletes a container (-f forces it to be removed)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830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rename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Renames a container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461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5748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7372A-3347-63D8-5FCF-96B40147C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1D84F-782C-24D5-E53D-1ED40FAE0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53B1C-4956-A1B9-3256-21DE4956FC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3600" b="1" dirty="0"/>
              <a:t>Please do the lab</a:t>
            </a:r>
            <a:br>
              <a:rPr lang="en-GB" sz="3600" b="1" dirty="0"/>
            </a:br>
            <a:endParaRPr lang="en-GB" sz="3600" b="1" dirty="0"/>
          </a:p>
          <a:p>
            <a:r>
              <a:rPr lang="en-GB" sz="3600" b="1" dirty="0"/>
              <a:t>1-Docker basics.docx</a:t>
            </a:r>
          </a:p>
        </p:txBody>
      </p:sp>
    </p:spTree>
    <p:extLst>
      <p:ext uri="{BB962C8B-B14F-4D97-AF65-F5344CB8AC3E}">
        <p14:creationId xmlns:p14="http://schemas.microsoft.com/office/powerpoint/2010/main" val="178474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85C47-3BA5-4FA2-B72E-325CE4C7B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98B9C-0185-40ED-B53A-FB3B0E848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Containers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D989-3180-4E1E-A3A8-457A7A0FFB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Used to transport code in a specific environment.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Lightweight alternative to VMs</a:t>
            </a:r>
          </a:p>
          <a:p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Less computing power on unnecessary processes.</a:t>
            </a:r>
          </a:p>
        </p:txBody>
      </p:sp>
      <p:pic>
        <p:nvPicPr>
          <p:cNvPr id="14" name="Picture 13" descr="Colourful cargo containers stacked with a worker standing">
            <a:extLst>
              <a:ext uri="{FF2B5EF4-FFF2-40B4-BE49-F238E27FC236}">
                <a16:creationId xmlns:a16="http://schemas.microsoft.com/office/drawing/2014/main" id="{B90F7C89-D5DD-925A-D3E5-83B452373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85" y="1905001"/>
            <a:ext cx="3330786" cy="2231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9433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C79716-8936-DC5E-D36B-F306AC82DA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Containers vs Virtual Machines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424748-EE43-9E63-036D-E225D6C6A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05750" y="1240838"/>
            <a:ext cx="3902075" cy="5237751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GB" b="1" dirty="0"/>
              <a:t>Server</a:t>
            </a:r>
            <a:r>
              <a:rPr lang="en-GB" dirty="0"/>
              <a:t> – Physical hardware for the processing power</a:t>
            </a:r>
          </a:p>
          <a:p>
            <a:pPr>
              <a:spcBef>
                <a:spcPts val="600"/>
              </a:spcBef>
            </a:pPr>
            <a:r>
              <a:rPr lang="en-GB" b="1" dirty="0"/>
              <a:t>Host OS </a:t>
            </a:r>
            <a:r>
              <a:rPr lang="en-GB" dirty="0"/>
              <a:t>– Operating system on the server </a:t>
            </a:r>
          </a:p>
          <a:p>
            <a:pPr>
              <a:spcBef>
                <a:spcPts val="600"/>
              </a:spcBef>
            </a:pPr>
            <a:r>
              <a:rPr lang="en-GB" b="1" dirty="0"/>
              <a:t>Hypervisor</a:t>
            </a:r>
            <a:r>
              <a:rPr lang="en-GB" dirty="0"/>
              <a:t> – Installed in the Host OS, software to create VMs</a:t>
            </a:r>
          </a:p>
          <a:p>
            <a:pPr>
              <a:spcBef>
                <a:spcPts val="600"/>
              </a:spcBef>
            </a:pPr>
            <a:r>
              <a:rPr lang="en-GB" b="1" dirty="0"/>
              <a:t>Guest OS </a:t>
            </a:r>
            <a:r>
              <a:rPr lang="en-GB" dirty="0"/>
              <a:t>– Operating system used by the customer</a:t>
            </a:r>
          </a:p>
          <a:p>
            <a:pPr>
              <a:spcBef>
                <a:spcPts val="600"/>
              </a:spcBef>
            </a:pPr>
            <a:r>
              <a:rPr lang="en-GB" b="1" dirty="0"/>
              <a:t>Bins/Libs </a:t>
            </a:r>
            <a:r>
              <a:rPr lang="en-GB" dirty="0"/>
              <a:t>– Program files for the app to run</a:t>
            </a:r>
          </a:p>
          <a:p>
            <a:pPr>
              <a:spcBef>
                <a:spcPts val="600"/>
              </a:spcBef>
            </a:pPr>
            <a:r>
              <a:rPr lang="en-GB" b="1" dirty="0"/>
              <a:t>App</a:t>
            </a:r>
            <a:r>
              <a:rPr lang="en-GB" dirty="0"/>
              <a:t> – The app to run </a:t>
            </a:r>
          </a:p>
          <a:p>
            <a:pPr>
              <a:spcBef>
                <a:spcPts val="600"/>
              </a:spcBef>
            </a:pPr>
            <a:r>
              <a:rPr lang="en-GB" b="1" dirty="0"/>
              <a:t>Docker Engine </a:t>
            </a:r>
            <a:r>
              <a:rPr lang="en-GB" dirty="0"/>
              <a:t>– Containerisation Software on Guest 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C0CBB-4078-3C77-DF67-AD718D9EB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7" name="Google Shape;74;p16" descr="Containers VS VM's">
            <a:extLst>
              <a:ext uri="{FF2B5EF4-FFF2-40B4-BE49-F238E27FC236}">
                <a16:creationId xmlns:a16="http://schemas.microsoft.com/office/drawing/2014/main" id="{00D7D71D-E854-E617-CFE0-4B96AF9F0A8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1302" y="1553441"/>
            <a:ext cx="7509815" cy="4303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31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E1F97-5C57-8BB2-7D27-BF82D6A95F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Containers</a:t>
            </a:r>
          </a:p>
          <a:p>
            <a:r>
              <a:rPr lang="en-GB" dirty="0"/>
              <a:t>Vs</a:t>
            </a:r>
          </a:p>
          <a:p>
            <a:r>
              <a:rPr lang="en-GB" dirty="0" err="1"/>
              <a:t>vms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13772A-6E51-A0CC-A4DC-98F8D4A62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D74713-672A-8965-422A-761E6FA51B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003605"/>
            <a:ext cx="6770687" cy="4850789"/>
          </a:xfrm>
        </p:spPr>
        <p:txBody>
          <a:bodyPr/>
          <a:lstStyle/>
          <a:p>
            <a:pPr lvl="0"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Why developers use containers over VMs</a:t>
            </a:r>
            <a:b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lang="en-GB" dirty="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b="1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Containers:</a:t>
            </a:r>
          </a:p>
          <a:p>
            <a:pPr marL="457200" lvl="0" indent="-304800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Use the same kernel (the core of OS) as the host</a:t>
            </a:r>
          </a:p>
          <a:p>
            <a:pPr marL="457200" lvl="0" indent="-304800"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Resources are shared between containers if possible</a:t>
            </a:r>
          </a:p>
          <a:p>
            <a:pPr marL="457200" lvl="0" indent="-304800"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Extremely fast start-up time</a:t>
            </a:r>
          </a:p>
          <a:p>
            <a:pPr marL="457200" lvl="0" indent="-304800"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endParaRPr lang="en-GB" dirty="0">
              <a:solidFill>
                <a:srgbClr val="2125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GB" b="1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Virtual machines:</a:t>
            </a:r>
          </a:p>
          <a:p>
            <a:pPr marL="457200" lvl="0" indent="-304800">
              <a:spcBef>
                <a:spcPts val="1200"/>
              </a:spcBef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VMs emulate an entire computer to support an OS</a:t>
            </a:r>
          </a:p>
          <a:p>
            <a:pPr marL="457200" lvl="0" indent="-304800"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There is complete separation between machines</a:t>
            </a:r>
          </a:p>
          <a:p>
            <a:pPr marL="457200" lvl="0" indent="-304800">
              <a:spcAft>
                <a:spcPts val="0"/>
              </a:spcAft>
              <a:buClr>
                <a:srgbClr val="212529"/>
              </a:buClr>
              <a:buSzPts val="1200"/>
              <a:buFont typeface="Montserrat"/>
              <a:buChar char="●"/>
            </a:pPr>
            <a:r>
              <a:rPr lang="en-GB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Far more resources are used to isolate the hosted app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51732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C5812-43A3-3CB2-468B-624E36844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78174-B032-5D35-8D3D-86212BF6A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What is Docker?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FDD8EE-C190-4982-2C6B-D1328F8B5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86350" y="820472"/>
            <a:ext cx="6730021" cy="5217055"/>
          </a:xfrm>
        </p:spPr>
        <p:txBody>
          <a:bodyPr/>
          <a:lstStyle/>
          <a:p>
            <a:r>
              <a:rPr lang="en-GB" sz="2000" dirty="0"/>
              <a:t>Open-source containerisation tool, </a:t>
            </a:r>
            <a:br>
              <a:rPr lang="en-GB" sz="2000" dirty="0"/>
            </a:br>
            <a:r>
              <a:rPr lang="en-GB" sz="2000" dirty="0"/>
              <a:t>Well known in the DevOps and Sys Admin space.</a:t>
            </a:r>
          </a:p>
          <a:p>
            <a:endParaRPr lang="en-GB" sz="2000" dirty="0"/>
          </a:p>
          <a:p>
            <a:r>
              <a:rPr lang="en-GB" sz="2000" dirty="0"/>
              <a:t>Let you configure and replicate environments so you can focus on the code.</a:t>
            </a:r>
          </a:p>
          <a:p>
            <a:endParaRPr lang="en-GB" sz="2000" dirty="0"/>
          </a:p>
          <a:p>
            <a:r>
              <a:rPr lang="en-GB" sz="2000" dirty="0"/>
              <a:t>Require less computing power as you do not need a guest OS on each container.</a:t>
            </a:r>
          </a:p>
          <a:p>
            <a:endParaRPr lang="en-GB" sz="2000" dirty="0"/>
          </a:p>
          <a:p>
            <a:r>
              <a:rPr lang="en-GB" sz="2000" dirty="0"/>
              <a:t>Docker can be installed easily with a remote script hosted on </a:t>
            </a:r>
            <a:r>
              <a:rPr lang="en-GB" sz="2000" b="1" dirty="0">
                <a:hlinkClick r:id="rId2"/>
              </a:rPr>
              <a:t>https://get.docker.com</a:t>
            </a:r>
            <a:r>
              <a:rPr lang="en-GB" sz="2000" dirty="0"/>
              <a:t> or can be installed directly on Windows or Mac.</a:t>
            </a:r>
          </a:p>
        </p:txBody>
      </p:sp>
    </p:spTree>
    <p:extLst>
      <p:ext uri="{BB962C8B-B14F-4D97-AF65-F5344CB8AC3E}">
        <p14:creationId xmlns:p14="http://schemas.microsoft.com/office/powerpoint/2010/main" val="616845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Docker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B5556-B505-4450-848D-61D3403D5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585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298B9C-0185-40ED-B53A-FB3B0E848E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Docker Image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5D989-3180-4E1E-A3A8-457A7A0FFB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78474" y="869296"/>
            <a:ext cx="6770688" cy="5361175"/>
          </a:xfrm>
        </p:spPr>
        <p:txBody>
          <a:bodyPr/>
          <a:lstStyle/>
          <a:p>
            <a:pPr marL="342900" indent="-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Is a read-only file </a:t>
            </a:r>
          </a:p>
          <a:p>
            <a:pPr marL="342900" indent="-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A snapshot of the state of a system at a particular point in time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12529"/>
                </a:solidFill>
                <a:latin typeface="Montserrat"/>
                <a:ea typeface="Montserrat"/>
                <a:cs typeface="Montserrat"/>
                <a:sym typeface="Montserrat"/>
              </a:rPr>
              <a:t>It is like taking an image of your PC. You can then move it to another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85C47-3BA5-4FA2-B72E-325CE4C7B3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6" name="Graphic 5" descr="Laptop with solid fill">
            <a:extLst>
              <a:ext uri="{FF2B5EF4-FFF2-40B4-BE49-F238E27FC236}">
                <a16:creationId xmlns:a16="http://schemas.microsoft.com/office/drawing/2014/main" id="{ED24B245-8396-09F2-DC15-DAC10DD48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5521" y="4310269"/>
            <a:ext cx="1467679" cy="1467679"/>
          </a:xfrm>
          <a:prstGeom prst="rect">
            <a:avLst/>
          </a:prstGeom>
        </p:spPr>
      </p:pic>
      <p:pic>
        <p:nvPicPr>
          <p:cNvPr id="12" name="Graphic 11" descr="Cloud Computing outline">
            <a:extLst>
              <a:ext uri="{FF2B5EF4-FFF2-40B4-BE49-F238E27FC236}">
                <a16:creationId xmlns:a16="http://schemas.microsoft.com/office/drawing/2014/main" id="{0E44E514-95F8-2F40-5643-A1CB8D27E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7397" y="4186915"/>
            <a:ext cx="1721420" cy="1721420"/>
          </a:xfrm>
          <a:prstGeom prst="rect">
            <a:avLst/>
          </a:prstGeom>
        </p:spPr>
      </p:pic>
      <p:pic>
        <p:nvPicPr>
          <p:cNvPr id="14" name="Graphic 13" descr="Upload outline">
            <a:extLst>
              <a:ext uri="{FF2B5EF4-FFF2-40B4-BE49-F238E27FC236}">
                <a16:creationId xmlns:a16="http://schemas.microsoft.com/office/drawing/2014/main" id="{AE09268F-0DC5-64BA-CBD9-C4CC38CF4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81173" y="38862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73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605940-244F-CA29-555E-F92A6CA291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Image Layers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E96EDB-E399-4A53-9902-87EDBB872B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9612" y="1240838"/>
            <a:ext cx="6528051" cy="523775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Images are composed of multiple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Layers are read only. To change a layer, create a new one and add it to image</a:t>
            </a:r>
            <a:br>
              <a:rPr lang="en-GB" sz="2400" dirty="0"/>
            </a:b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Start with a simple image and add new layers to create new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Each </a:t>
            </a:r>
            <a:r>
              <a:rPr lang="en-GB" sz="2400" i="1" dirty="0"/>
              <a:t>Dockerfile</a:t>
            </a:r>
            <a:r>
              <a:rPr lang="en-GB" sz="2400" dirty="0"/>
              <a:t> instruction creates a new layer.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Layers are cached, so changing a line in Dockerfile rebuilds only the layer affected by that change</a:t>
            </a:r>
          </a:p>
          <a:p>
            <a:endParaRPr lang="en-GB" sz="2400" dirty="0"/>
          </a:p>
          <a:p>
            <a:endParaRPr lang="en-GB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26B04-6573-D20A-C2C1-17E43E630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F3E3C0-05D0-B795-B3DF-72A37F228E3E}"/>
              </a:ext>
            </a:extLst>
          </p:cNvPr>
          <p:cNvSpPr/>
          <p:nvPr/>
        </p:nvSpPr>
        <p:spPr>
          <a:xfrm>
            <a:off x="274336" y="1412726"/>
            <a:ext cx="1975804" cy="2345094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nginx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538D0B-E384-40AC-5B76-694D3E789695}"/>
              </a:ext>
            </a:extLst>
          </p:cNvPr>
          <p:cNvSpPr/>
          <p:nvPr/>
        </p:nvSpPr>
        <p:spPr>
          <a:xfrm>
            <a:off x="3125111" y="2989086"/>
            <a:ext cx="2169459" cy="753035"/>
          </a:xfrm>
          <a:prstGeom prst="rect">
            <a:avLst/>
          </a:prstGeom>
          <a:solidFill>
            <a:schemeClr val="tx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</a:rPr>
              <a:t>ubuntu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B48A9C-78ED-BDBC-EB3F-A1C83A01BC8A}"/>
              </a:ext>
            </a:extLst>
          </p:cNvPr>
          <p:cNvSpPr/>
          <p:nvPr/>
        </p:nvSpPr>
        <p:spPr>
          <a:xfrm>
            <a:off x="3125110" y="1412726"/>
            <a:ext cx="2169459" cy="823326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nginx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46E9FB-AF6D-4C76-6D07-540C08994A27}"/>
              </a:ext>
            </a:extLst>
          </p:cNvPr>
          <p:cNvSpPr/>
          <p:nvPr/>
        </p:nvSpPr>
        <p:spPr>
          <a:xfrm>
            <a:off x="3125111" y="2302246"/>
            <a:ext cx="2169459" cy="6206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</a:rPr>
              <a:t>Other stuff</a:t>
            </a:r>
          </a:p>
        </p:txBody>
      </p:sp>
      <p:sp>
        <p:nvSpPr>
          <p:cNvPr id="11" name="Equals 10">
            <a:extLst>
              <a:ext uri="{FF2B5EF4-FFF2-40B4-BE49-F238E27FC236}">
                <a16:creationId xmlns:a16="http://schemas.microsoft.com/office/drawing/2014/main" id="{DB7CB774-74BE-1F6B-C4A2-886A9E7DEA9F}"/>
              </a:ext>
            </a:extLst>
          </p:cNvPr>
          <p:cNvSpPr/>
          <p:nvPr/>
        </p:nvSpPr>
        <p:spPr>
          <a:xfrm>
            <a:off x="2357711" y="2274951"/>
            <a:ext cx="672356" cy="620645"/>
          </a:xfrm>
          <a:prstGeom prst="mathEqual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EBF01-F536-5491-0D94-2F9EA1AAAA5C}"/>
              </a:ext>
            </a:extLst>
          </p:cNvPr>
          <p:cNvSpPr txBox="1"/>
          <p:nvPr/>
        </p:nvSpPr>
        <p:spPr>
          <a:xfrm>
            <a:off x="1939664" y="4150250"/>
            <a:ext cx="2370893" cy="1477328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alpine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: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3.4</a:t>
            </a:r>
            <a:endParaRPr lang="en-GB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RUN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apk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update</a:t>
            </a:r>
            <a:endParaRPr lang="en-GB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RUN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apk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vim</a:t>
            </a:r>
            <a:endParaRPr lang="en-GB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C586C0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RUN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apk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add</a:t>
            </a:r>
            <a:r>
              <a:rPr lang="en-GB" b="0" dirty="0">
                <a:solidFill>
                  <a:srgbClr val="CCCCCC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curl</a:t>
            </a:r>
            <a:endParaRPr lang="en-GB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66179D89-509C-FD42-357C-D969DF5EBCDC}"/>
              </a:ext>
            </a:extLst>
          </p:cNvPr>
          <p:cNvSpPr/>
          <p:nvPr/>
        </p:nvSpPr>
        <p:spPr>
          <a:xfrm>
            <a:off x="4572000" y="4150250"/>
            <a:ext cx="598714" cy="334664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8939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8C5812-43A3-3CB2-468B-624E368446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78174-B032-5D35-8D3D-86212BF6A4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Registry - </a:t>
            </a:r>
            <a:r>
              <a:rPr lang="en-GB" dirty="0" err="1"/>
              <a:t>DockerHub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7FDD8EE-C190-4982-2C6B-D1328F8B52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3700" y="1261533"/>
            <a:ext cx="6333515" cy="52170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Images are typically stored in remote registries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Can be used by other people for their CI/CD</a:t>
            </a:r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Docker Hub is the default image registry</a:t>
            </a:r>
            <a:br>
              <a:rPr lang="en-GB" sz="2000" dirty="0"/>
            </a:br>
            <a:r>
              <a:rPr lang="en-GB" sz="2000" dirty="0">
                <a:hlinkClick r:id="rId2"/>
              </a:rPr>
              <a:t>https://hub.docker.com/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Docker CLI works with Docker Hub </a:t>
            </a:r>
            <a:br>
              <a:rPr lang="en-GB" sz="2000" dirty="0"/>
            </a:br>
            <a:r>
              <a:rPr lang="en-GB" sz="2000" dirty="0"/>
              <a:t>Login with  </a:t>
            </a:r>
            <a:r>
              <a:rPr lang="en-GB" sz="2000" b="1" dirty="0"/>
              <a:t>docker login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992212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ECE2E70AB8B46B2C449C81E540480" ma:contentTypeVersion="16" ma:contentTypeDescription="Create a new document." ma:contentTypeScope="" ma:versionID="1df647ff451cce96fec958af0153ffba">
  <xsd:schema xmlns:xsd="http://www.w3.org/2001/XMLSchema" xmlns:xs="http://www.w3.org/2001/XMLSchema" xmlns:p="http://schemas.microsoft.com/office/2006/metadata/properties" xmlns:ns2="04dd4f8b-4e55-4b0f-90ae-c416a13e2e63" xmlns:ns3="51b58b7f-359e-418a-8fc0-c5d77d026bdc" targetNamespace="http://schemas.microsoft.com/office/2006/metadata/properties" ma:root="true" ma:fieldsID="5089fbabc7396ddc8a0ca74cb50b0683" ns2:_="" ns3:_="">
    <xsd:import namespace="04dd4f8b-4e55-4b0f-90ae-c416a13e2e63"/>
    <xsd:import namespace="51b58b7f-359e-418a-8fc0-c5d77d026b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d4f8b-4e55-4b0f-90ae-c416a13e2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b58b7f-359e-418a-8fc0-c5d77d026bd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d02b767-6ee7-4f18-ac1f-362d437aa0cf}" ma:internalName="TaxCatchAll" ma:showField="CatchAllData" ma:web="51b58b7f-359e-418a-8fc0-c5d77d026b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dd4f8b-4e55-4b0f-90ae-c416a13e2e63">
      <Terms xmlns="http://schemas.microsoft.com/office/infopath/2007/PartnerControls"/>
    </lcf76f155ced4ddcb4097134ff3c332f>
    <TaxCatchAll xmlns="51b58b7f-359e-418a-8fc0-c5d77d026bdc" xsi:nil="true"/>
  </documentManagement>
</p:properties>
</file>

<file path=customXml/itemProps1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6D42DE0-B197-4E79-9969-FB750B2AC8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d4f8b-4e55-4b0f-90ae-c416a13e2e63"/>
    <ds:schemaRef ds:uri="51b58b7f-359e-418a-8fc0-c5d77d026b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448C177D-8930-4CE7-B892-EC306B91C362"/>
    <ds:schemaRef ds:uri="http://www.w3.org/XML/1998/namespace"/>
    <ds:schemaRef ds:uri="04dd4f8b-4e55-4b0f-90ae-c416a13e2e63"/>
    <ds:schemaRef ds:uri="51b58b7f-359e-418a-8fc0-c5d77d026bd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666</Words>
  <Application>Microsoft Office PowerPoint</Application>
  <PresentationFormat>Widescreen</PresentationFormat>
  <Paragraphs>116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Arial</vt:lpstr>
      <vt:lpstr>Calibri</vt:lpstr>
      <vt:lpstr>Consolas</vt:lpstr>
      <vt:lpstr>Montserrat</vt:lpstr>
      <vt:lpstr>Montserrat Black</vt:lpstr>
      <vt:lpstr>Wingdings</vt:lpstr>
      <vt:lpstr>Master_Primary_Colors</vt:lpstr>
      <vt:lpstr>Master_Red_and_Purple</vt:lpstr>
      <vt:lpstr>Master_Yellow_and_Orange</vt:lpstr>
      <vt:lpstr>Master_Blue</vt:lpstr>
      <vt:lpstr>Master_Neutral</vt:lpstr>
      <vt:lpstr>Docker Intro</vt:lpstr>
      <vt:lpstr>PowerPoint Presentation</vt:lpstr>
      <vt:lpstr>PowerPoint Presentation</vt:lpstr>
      <vt:lpstr>PowerPoint Presentation</vt:lpstr>
      <vt:lpstr>PowerPoint Presentation</vt:lpstr>
      <vt:lpstr>Docker Images</vt:lpstr>
      <vt:lpstr>PowerPoint Presentation</vt:lpstr>
      <vt:lpstr>PowerPoint Presentation</vt:lpstr>
      <vt:lpstr>PowerPoint Presentation</vt:lpstr>
      <vt:lpstr>Docker Containers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</dc:title>
  <dc:creator>Waller, Michelle</dc:creator>
  <cp:lastModifiedBy>mike baradaran</cp:lastModifiedBy>
  <cp:revision>77</cp:revision>
  <dcterms:created xsi:type="dcterms:W3CDTF">2020-09-24T08:38:39Z</dcterms:created>
  <dcterms:modified xsi:type="dcterms:W3CDTF">2024-08-27T19:38:48Z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0x010100488ECE2E70AB8B46B2C449C81E540480</vt:lpwstr>
  </property>
  <property fmtid="{D5CDD505-2E9C-101B-9397-08002B2CF9AE}" pid="3" name="BookType">
    <vt:lpwstr>4</vt:lpwstr>
  </property>
</Properties>
</file>